
<file path=[Content_Types].xml><?xml version="1.0" encoding="utf-8"?>
<Types xmlns="http://schemas.openxmlformats.org/package/2006/content-types">
  <Default Extension="crdownload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7"/>
  </p:notesMasterIdLst>
  <p:handoutMasterIdLst>
    <p:handoutMasterId r:id="rId28"/>
  </p:handoutMasterIdLst>
  <p:sldIdLst>
    <p:sldId id="384" r:id="rId3"/>
    <p:sldId id="299" r:id="rId4"/>
    <p:sldId id="506" r:id="rId5"/>
    <p:sldId id="507" r:id="rId6"/>
    <p:sldId id="513" r:id="rId7"/>
    <p:sldId id="275" r:id="rId8"/>
    <p:sldId id="276" r:id="rId9"/>
    <p:sldId id="515" r:id="rId10"/>
    <p:sldId id="429" r:id="rId11"/>
    <p:sldId id="274" r:id="rId12"/>
    <p:sldId id="512" r:id="rId13"/>
    <p:sldId id="486" r:id="rId14"/>
    <p:sldId id="292" r:id="rId15"/>
    <p:sldId id="293" r:id="rId16"/>
    <p:sldId id="294" r:id="rId17"/>
    <p:sldId id="295" r:id="rId18"/>
    <p:sldId id="309" r:id="rId19"/>
    <p:sldId id="408" r:id="rId20"/>
    <p:sldId id="472" r:id="rId21"/>
    <p:sldId id="487" r:id="rId22"/>
    <p:sldId id="305" r:id="rId23"/>
    <p:sldId id="308" r:id="rId24"/>
    <p:sldId id="302" r:id="rId25"/>
    <p:sldId id="313" r:id="rId26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993300"/>
    <a:srgbClr val="CCCCFF"/>
    <a:srgbClr val="0000CC"/>
    <a:srgbClr val="FFFF99"/>
    <a:srgbClr val="FF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42" autoAdjust="0"/>
    <p:restoredTop sz="84724" autoAdjust="0"/>
  </p:normalViewPr>
  <p:slideViewPr>
    <p:cSldViewPr snapToGrid="0">
      <p:cViewPr varScale="1">
        <p:scale>
          <a:sx n="77" d="100"/>
          <a:sy n="77" d="100"/>
        </p:scale>
        <p:origin x="39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D27BA33-88BD-4030-9017-1BB5B7700A8B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EFECDD7-8DAA-4EF5-B4E3-53D00EB64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86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B8A5-9474-4122-808D-1637D0580843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E03AD-2827-4792-9E50-3D9E08885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53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E03AD-2827-4792-9E50-3D9E08885A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59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8A5E0-CF28-4A9E-A28B-59B60C5692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56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E03AD-2827-4792-9E50-3D9E08885A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78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E03AD-2827-4792-9E50-3D9E08885A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85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44CD7-28CA-499A-99D1-86ADC77C00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50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E03AD-2827-4792-9E50-3D9E08885AE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26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E03AD-2827-4792-9E50-3D9E08885AE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11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E03AD-2827-4792-9E50-3D9E08885A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77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E03AD-2827-4792-9E50-3D9E08885A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49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E03AD-2827-4792-9E50-3D9E08885A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37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E03AD-2827-4792-9E50-3D9E08885A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41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85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8A5E0-CF28-4A9E-A28B-59B60C5692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14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8A5E0-CF28-4A9E-A28B-59B60C5692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88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8A5E0-CF28-4A9E-A28B-59B60C5692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1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6B78-449F-4BBE-B3F1-D04DCE2546BC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88BF-C605-4A54-8824-263B8213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2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6B78-449F-4BBE-B3F1-D04DCE2546BC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88BF-C605-4A54-8824-263B8213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6B78-449F-4BBE-B3F1-D04DCE2546BC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88BF-C605-4A54-8824-263B8213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52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70107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1_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  <a:defRPr b="0" i="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Google Shape;11;p2">
            <a:extLst>
              <a:ext uri="{FF2B5EF4-FFF2-40B4-BE49-F238E27FC236}">
                <a16:creationId xmlns:a16="http://schemas.microsoft.com/office/drawing/2014/main" id="{D6A6E0EF-2F51-00AA-5C4E-F0437B821E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9267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7921F-82EB-4C6B-9E66-E3D0C7C02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B3FBD8-8D59-4012-B878-AFEFAD7CF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BE308-CA0C-43BF-B9CB-BFFFAED0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6B78-449F-4BBE-B3F1-D04DCE2546BC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A497E-D3D9-4C52-8A44-EDDDFF88D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5B755-B739-480E-8FEC-907A4782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88BF-C605-4A54-8824-263B8213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7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DC171-B3FA-4FE1-986A-6334433C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311C8-EDD0-410A-9669-2D58D2797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D98E8-7384-4FC0-9A38-10955837E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6B78-449F-4BBE-B3F1-D04DCE2546BC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1169C-E119-4BF2-B662-FAE1C9C47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1EDBC-6852-4DA2-9317-EAC15527B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88BF-C605-4A54-8824-263B8213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78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74C35-1122-4ACA-83D5-1DBA5F072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A6DF4-727F-4D1C-A12C-D3C8529C2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50E57-3F85-4CEA-9A90-09853187F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6B78-449F-4BBE-B3F1-D04DCE2546BC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3A8AB-A4C9-432B-B954-78A9FFE1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A14F8-7C30-47DD-B414-1A17AE74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88BF-C605-4A54-8824-263B8213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1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CA89D-676D-4109-96FA-97C6FEB00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4C119-6CAB-43D2-9FB1-A4302A70F6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878D09-20A3-4D82-9298-51A0E475F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DDE54-4A24-4D7A-857A-99F2379D4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6B78-449F-4BBE-B3F1-D04DCE2546BC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5DFB6-BB2C-4005-92D7-0BEA4D90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C38A1-722B-4831-B1DD-84B03B31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88BF-C605-4A54-8824-263B8213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31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75C5-4A7A-4E71-8570-5C251F35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0BF6E-9A59-465D-9FC5-767380536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22B26-9CDB-4343-917E-B79187533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E1DD50-3136-405F-B162-AD495C86AE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0C4349-8218-43D3-9C5C-3CD5BDCC9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E2D47F-8EEB-4ACC-85E9-1C36E7EFD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6B78-449F-4BBE-B3F1-D04DCE2546BC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E65891-4E93-4038-A01A-AA984B766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F2B45E-2895-4D7C-B263-00B94BF8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88BF-C605-4A54-8824-263B8213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61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C2520-905B-4DED-832D-400529238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E7ACC-EED8-4D5B-A0C4-9CE1DC758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6B78-449F-4BBE-B3F1-D04DCE2546BC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ECAD69-2DFD-4C5B-B2C9-61D0B64C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C274F7-B901-4C52-AE45-CDA360F7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88BF-C605-4A54-8824-263B8213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6B78-449F-4BBE-B3F1-D04DCE2546BC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88BF-C605-4A54-8824-263B8213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74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9926F-180D-4532-825C-C0D8B97FD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6B78-449F-4BBE-B3F1-D04DCE2546BC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AA530-CAE5-49BB-A295-3A6E6B24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96ED2-8771-4317-B142-D2ED8130D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88BF-C605-4A54-8824-263B8213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29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C7542-3833-47EB-8AE5-DD0BC4263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6A931-F613-4147-81ED-CF0A6380D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BB921-A18F-4181-B880-15E0CFDEF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00608-7E92-4DDC-90C2-2F253D3C0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6B78-449F-4BBE-B3F1-D04DCE2546BC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3C12E-CBE2-41CD-81FA-5462E98C4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12A39-E789-4C72-B8CF-952B64456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88BF-C605-4A54-8824-263B8213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02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5D5C-0619-4B30-962B-E539EA824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009A27-AE2E-4318-9A5D-E8A88D841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F9BF5-DD0C-4834-8C41-8AE5F11F3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F625B-7459-4491-95D7-CF71CBDE3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6B78-449F-4BBE-B3F1-D04DCE2546BC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0EDF5-5ED8-4242-B6B4-F524546EE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EB40D-7BD8-4E4C-9671-2450221E2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88BF-C605-4A54-8824-263B8213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43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2C12-926B-4828-A109-00E7A9D95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75BD5E-D236-4D22-A983-9919C0403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87535-683F-413F-859B-F919CEED5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6B78-449F-4BBE-B3F1-D04DCE2546BC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42C83-582B-4C1B-A90E-64497A7A5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098EC-5D5E-4564-988E-43784F0A0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88BF-C605-4A54-8824-263B8213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4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FB776F-7B63-4E7D-B80B-30338912FC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26A6C6-2A6F-4AD0-93C8-E26BBE34F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5E864-ED89-47F3-B7BB-4F439C398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6B78-449F-4BBE-B3F1-D04DCE2546BC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45D75-0350-4DA6-A517-649213A9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45AD8-ADB7-4008-B8DD-72C3098EB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88BF-C605-4A54-8824-263B8213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61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1_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  <a:defRPr b="0" i="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Google Shape;11;p2">
            <a:extLst>
              <a:ext uri="{FF2B5EF4-FFF2-40B4-BE49-F238E27FC236}">
                <a16:creationId xmlns:a16="http://schemas.microsoft.com/office/drawing/2014/main" id="{D6A6E0EF-2F51-00AA-5C4E-F0437B821E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78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6B78-449F-4BBE-B3F1-D04DCE2546BC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88BF-C605-4A54-8824-263B8213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6B78-449F-4BBE-B3F1-D04DCE2546BC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88BF-C605-4A54-8824-263B8213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4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6B78-449F-4BBE-B3F1-D04DCE2546BC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88BF-C605-4A54-8824-263B8213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5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6B78-449F-4BBE-B3F1-D04DCE2546BC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88BF-C605-4A54-8824-263B8213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14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6B78-449F-4BBE-B3F1-D04DCE2546BC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88BF-C605-4A54-8824-263B8213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4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6B78-449F-4BBE-B3F1-D04DCE2546BC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88BF-C605-4A54-8824-263B8213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1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6B78-449F-4BBE-B3F1-D04DCE2546BC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88BF-C605-4A54-8824-263B8213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4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76B78-449F-4BBE-B3F1-D04DCE2546BC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088BF-C605-4A54-8824-263B8213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2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E634D1-441F-4993-87C5-6CB0EA1BB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F36D7-192B-4B53-887D-DC0BCA8AB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ED62C-CE98-40A2-A4EE-C54D194292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76B78-449F-4BBE-B3F1-D04DCE2546BC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BA69C-C518-49AE-8333-2230B33DFA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3550F-8E90-4866-871B-CE9ECD0E2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088BF-C605-4A54-8824-263B8213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5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crdownload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8739D1-AC2D-4D9D-98F2-EE2FEAD98BC3}"/>
              </a:ext>
            </a:extLst>
          </p:cNvPr>
          <p:cNvSpPr txBox="1"/>
          <p:nvPr/>
        </p:nvSpPr>
        <p:spPr>
          <a:xfrm>
            <a:off x="519267" y="3955637"/>
            <a:ext cx="4354025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Samuel A. Donaldson</a:t>
            </a:r>
          </a:p>
          <a:p>
            <a:pPr algn="ctr"/>
            <a:r>
              <a:rPr lang="en-US" sz="3200" b="1" dirty="0"/>
              <a:t>Georgia State University College of Law</a:t>
            </a:r>
          </a:p>
          <a:p>
            <a:pPr algn="ctr"/>
            <a:r>
              <a:rPr lang="en-US" sz="3200" b="1" dirty="0"/>
              <a:t>Atlanta, Georgia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C0EBF56C-50DE-C056-0F2A-58697F73AE14}"/>
              </a:ext>
            </a:extLst>
          </p:cNvPr>
          <p:cNvSpPr txBox="1">
            <a:spLocks/>
          </p:cNvSpPr>
          <p:nvPr/>
        </p:nvSpPr>
        <p:spPr>
          <a:xfrm>
            <a:off x="228420" y="716950"/>
            <a:ext cx="4935720" cy="2712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000" b="1" dirty="0">
                <a:latin typeface="+mn-lt"/>
              </a:rPr>
              <a:t>Planning Ideas Worth Stealing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9BB33-9F16-C13C-EC15-33DF37A706BE}"/>
              </a:ext>
            </a:extLst>
          </p:cNvPr>
          <p:cNvSpPr txBox="1"/>
          <p:nvPr/>
        </p:nvSpPr>
        <p:spPr>
          <a:xfrm>
            <a:off x="7511267" y="3013501"/>
            <a:ext cx="326612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i="1" dirty="0"/>
              <a:t>- plus - </a:t>
            </a:r>
          </a:p>
        </p:txBody>
      </p:sp>
      <p:pic>
        <p:nvPicPr>
          <p:cNvPr id="1026" name="Picture 2" descr="NeuroDojo: What's worth stealing? Academic edition">
            <a:extLst>
              <a:ext uri="{FF2B5EF4-FFF2-40B4-BE49-F238E27FC236}">
                <a16:creationId xmlns:a16="http://schemas.microsoft.com/office/drawing/2014/main" id="{44CB8C9B-B379-13DF-AC1E-66F0F3C29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094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E1BAE-C7B4-D191-F9DA-3C6C711B2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Understanding the OB3 Act</a:t>
            </a:r>
            <a:br>
              <a:rPr lang="en-US" b="1" dirty="0"/>
            </a:br>
            <a:r>
              <a:rPr lang="en-US" dirty="0"/>
              <a:t>Deduction for Personal SALT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D8C34-AF39-4961-B5BF-BDFD1E000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27933"/>
            <a:ext cx="502341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Deduction limit temporarily increased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BE3EE-9148-41D8-9640-EFFEADF3E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4566" y="2027933"/>
            <a:ext cx="4574569" cy="411185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Limit reduced by 30% of    (AGI – “threshold amount”)</a:t>
            </a:r>
          </a:p>
          <a:p>
            <a:pPr marL="0" indent="0" algn="ctr">
              <a:buNone/>
            </a:pPr>
            <a:r>
              <a:rPr lang="en-US" sz="2000" i="1" dirty="0"/>
              <a:t>($10,000 minimum)</a:t>
            </a:r>
            <a:endParaRPr lang="en-US" i="1" dirty="0"/>
          </a:p>
          <a:p>
            <a:pPr algn="ctr"/>
            <a:endParaRPr lang="en-US" dirty="0"/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2C90E935-4853-42CF-9BAE-200E96B74A3D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35822"/>
          <a:ext cx="5023415" cy="3566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96446">
                  <a:extLst>
                    <a:ext uri="{9D8B030D-6E8A-4147-A177-3AD203B41FA5}">
                      <a16:colId xmlns:a16="http://schemas.microsoft.com/office/drawing/2014/main" val="3076878492"/>
                    </a:ext>
                  </a:extLst>
                </a:gridCol>
                <a:gridCol w="2826969">
                  <a:extLst>
                    <a:ext uri="{9D8B030D-6E8A-4147-A177-3AD203B41FA5}">
                      <a16:colId xmlns:a16="http://schemas.microsoft.com/office/drawing/2014/main" val="469451508"/>
                    </a:ext>
                  </a:extLst>
                </a:gridCol>
              </a:tblGrid>
              <a:tr h="73808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Personal SALT Deduction Cap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708890"/>
                  </a:ext>
                </a:extLst>
              </a:tr>
              <a:tr h="4171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$40,000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20095"/>
                  </a:ext>
                </a:extLst>
              </a:tr>
              <a:tr h="4171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$40,400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148402"/>
                  </a:ext>
                </a:extLst>
              </a:tr>
              <a:tr h="4171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$40,804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735234"/>
                  </a:ext>
                </a:extLst>
              </a:tr>
              <a:tr h="4171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$41,212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791908"/>
                  </a:ext>
                </a:extLst>
              </a:tr>
              <a:tr h="4171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2029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$41,624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322098"/>
                  </a:ext>
                </a:extLst>
              </a:tr>
              <a:tr h="4171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2030 and later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$10,000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88312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D08527A-5F38-434A-BEE7-C0EC49CF4595}"/>
              </a:ext>
            </a:extLst>
          </p:cNvPr>
          <p:cNvGraphicFramePr>
            <a:graphicFrameLocks noGrp="1"/>
          </p:cNvGraphicFramePr>
          <p:nvPr/>
        </p:nvGraphicFramePr>
        <p:xfrm>
          <a:off x="6387275" y="3274878"/>
          <a:ext cx="4789153" cy="2743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84224">
                  <a:extLst>
                    <a:ext uri="{9D8B030D-6E8A-4147-A177-3AD203B41FA5}">
                      <a16:colId xmlns:a16="http://schemas.microsoft.com/office/drawing/2014/main" val="3076878492"/>
                    </a:ext>
                  </a:extLst>
                </a:gridCol>
                <a:gridCol w="3104929">
                  <a:extLst>
                    <a:ext uri="{9D8B030D-6E8A-4147-A177-3AD203B41FA5}">
                      <a16:colId xmlns:a16="http://schemas.microsoft.com/office/drawing/2014/main" val="469451508"/>
                    </a:ext>
                  </a:extLst>
                </a:gridCol>
              </a:tblGrid>
              <a:tr h="43088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“Threshold Amount”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708890"/>
                  </a:ext>
                </a:extLst>
              </a:tr>
              <a:tr h="43088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$500,000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20095"/>
                  </a:ext>
                </a:extLst>
              </a:tr>
              <a:tr h="43088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$505,000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148402"/>
                  </a:ext>
                </a:extLst>
              </a:tr>
              <a:tr h="43088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$510,050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735234"/>
                  </a:ext>
                </a:extLst>
              </a:tr>
              <a:tr h="43088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$515,151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791908"/>
                  </a:ext>
                </a:extLst>
              </a:tr>
              <a:tr h="43088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2029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$520,302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322098"/>
                  </a:ext>
                </a:extLst>
              </a:tr>
            </a:tbl>
          </a:graphicData>
        </a:graphic>
      </p:graphicFrame>
      <p:pic>
        <p:nvPicPr>
          <p:cNvPr id="2054" name="Picture 6" descr="Salt shaker Images - Free Download on Freepik">
            <a:extLst>
              <a:ext uri="{FF2B5EF4-FFF2-40B4-BE49-F238E27FC236}">
                <a16:creationId xmlns:a16="http://schemas.microsoft.com/office/drawing/2014/main" id="{AEE17E0D-1216-5DBA-D6DA-8E46B0B29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223" y="137318"/>
            <a:ext cx="1018627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9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0288" y="690770"/>
            <a:ext cx="3317211" cy="1442440"/>
          </a:xfrm>
        </p:spPr>
        <p:txBody>
          <a:bodyPr>
            <a:normAutofit/>
          </a:bodyPr>
          <a:lstStyle/>
          <a:p>
            <a:r>
              <a:rPr lang="en-US" altLang="ko-KR" sz="3733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Planning for </a:t>
            </a:r>
            <a:r>
              <a:rPr lang="en-US" altLang="ko-KR" sz="3733" dirty="0">
                <a:latin typeface="Calibri" panose="020F0502020204030204" pitchFamily="34" charset="0"/>
                <a:cs typeface="Calibri" panose="020F0502020204030204" pitchFamily="34" charset="0"/>
              </a:rPr>
              <a:t>the SALT cap</a:t>
            </a:r>
            <a:endParaRPr lang="ko-KR" altLang="en-US" sz="37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271" y="2073802"/>
            <a:ext cx="3401463" cy="44935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609585" indent="-609585">
              <a:spcBef>
                <a:spcPts val="600"/>
              </a:spcBef>
              <a:spcAft>
                <a:spcPts val="600"/>
              </a:spcAft>
              <a:buAutoNum type="arabicParenBoth"/>
            </a:pP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cap for singles and MFJ</a:t>
            </a:r>
          </a:p>
          <a:p>
            <a:pPr marL="609585" indent="-609585">
              <a:spcBef>
                <a:spcPts val="600"/>
              </a:spcBef>
              <a:spcAft>
                <a:spcPts val="600"/>
              </a:spcAft>
              <a:buAutoNum type="arabicParenBoth"/>
            </a:pP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Applies only to personal taxes</a:t>
            </a:r>
          </a:p>
          <a:p>
            <a:pPr marL="609585" indent="-609585">
              <a:spcBef>
                <a:spcPts val="600"/>
              </a:spcBef>
              <a:spcAft>
                <a:spcPts val="600"/>
              </a:spcAft>
              <a:buAutoNum type="arabicParenBoth"/>
            </a:pP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Trusts may be helpful</a:t>
            </a:r>
          </a:p>
          <a:p>
            <a:pPr marL="609585" indent="-609585">
              <a:spcBef>
                <a:spcPts val="600"/>
              </a:spcBef>
              <a:spcAft>
                <a:spcPts val="600"/>
              </a:spcAft>
              <a:buAutoNum type="arabicParenBoth"/>
            </a:pP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Bunching tax payments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56659"/>
            <a:ext cx="1199456" cy="288032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FA6823-FC93-471D-8BF6-2C289E573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1" y="0"/>
            <a:ext cx="805542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96C00F-8948-4307-B526-2AFCF5800C56}"/>
              </a:ext>
            </a:extLst>
          </p:cNvPr>
          <p:cNvSpPr txBox="1"/>
          <p:nvPr/>
        </p:nvSpPr>
        <p:spPr>
          <a:xfrm>
            <a:off x="6509299" y="194854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82725E-5F34-41FB-A376-81A0F3477523}"/>
              </a:ext>
            </a:extLst>
          </p:cNvPr>
          <p:cNvSpPr txBox="1"/>
          <p:nvPr/>
        </p:nvSpPr>
        <p:spPr>
          <a:xfrm>
            <a:off x="7489013" y="176387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746167-216E-4E7C-BED5-41BE9052585D}"/>
              </a:ext>
            </a:extLst>
          </p:cNvPr>
          <p:cNvSpPr txBox="1"/>
          <p:nvPr/>
        </p:nvSpPr>
        <p:spPr>
          <a:xfrm>
            <a:off x="4832899" y="432844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BC1512-ECD5-4ABB-824C-886986DDD97E}"/>
              </a:ext>
            </a:extLst>
          </p:cNvPr>
          <p:cNvSpPr txBox="1"/>
          <p:nvPr/>
        </p:nvSpPr>
        <p:spPr>
          <a:xfrm>
            <a:off x="10384613" y="445907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0301F1-315E-4797-9B9F-317206DD57CF}"/>
              </a:ext>
            </a:extLst>
          </p:cNvPr>
          <p:cNvSpPr txBox="1"/>
          <p:nvPr/>
        </p:nvSpPr>
        <p:spPr>
          <a:xfrm>
            <a:off x="6318799" y="116477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4E1BC0-1263-4F5A-BF3E-0C6554F31882}"/>
              </a:ext>
            </a:extLst>
          </p:cNvPr>
          <p:cNvSpPr txBox="1"/>
          <p:nvPr/>
        </p:nvSpPr>
        <p:spPr>
          <a:xfrm>
            <a:off x="11299013" y="154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D4235E-0E44-4335-A1E2-7C86B0291F28}"/>
              </a:ext>
            </a:extLst>
          </p:cNvPr>
          <p:cNvSpPr txBox="1"/>
          <p:nvPr/>
        </p:nvSpPr>
        <p:spPr>
          <a:xfrm>
            <a:off x="7608756" y="408973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20A15A-3D51-4DFB-9683-2456C429CCD5}"/>
              </a:ext>
            </a:extLst>
          </p:cNvPr>
          <p:cNvSpPr txBox="1"/>
          <p:nvPr/>
        </p:nvSpPr>
        <p:spPr>
          <a:xfrm>
            <a:off x="9513756" y="319605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ED5078-359F-4007-ABE3-96B1CE240415}"/>
              </a:ext>
            </a:extLst>
          </p:cNvPr>
          <p:cNvSpPr txBox="1"/>
          <p:nvPr/>
        </p:nvSpPr>
        <p:spPr>
          <a:xfrm>
            <a:off x="7452226" y="12166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89C428-6ED7-4CBC-89F6-B71323410D38}"/>
              </a:ext>
            </a:extLst>
          </p:cNvPr>
          <p:cNvSpPr txBox="1"/>
          <p:nvPr/>
        </p:nvSpPr>
        <p:spPr>
          <a:xfrm>
            <a:off x="9405257" y="2426707"/>
            <a:ext cx="489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31B549-811F-4E2C-814B-CB2D41171FC8}"/>
              </a:ext>
            </a:extLst>
          </p:cNvPr>
          <p:cNvSpPr txBox="1"/>
          <p:nvPr/>
        </p:nvSpPr>
        <p:spPr>
          <a:xfrm>
            <a:off x="10765613" y="1763877"/>
            <a:ext cx="489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C3E8D3-E17C-42B4-82ED-BE1DBBDDE206}"/>
              </a:ext>
            </a:extLst>
          </p:cNvPr>
          <p:cNvSpPr txBox="1"/>
          <p:nvPr/>
        </p:nvSpPr>
        <p:spPr>
          <a:xfrm>
            <a:off x="11190514" y="2273891"/>
            <a:ext cx="489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7991F9-7090-47E3-A711-475AD35D1875}"/>
              </a:ext>
            </a:extLst>
          </p:cNvPr>
          <p:cNvSpPr txBox="1"/>
          <p:nvPr/>
        </p:nvSpPr>
        <p:spPr>
          <a:xfrm>
            <a:off x="4533542" y="2731116"/>
            <a:ext cx="489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D76B39-5FE9-4299-8B57-AE726C4B7FD7}"/>
              </a:ext>
            </a:extLst>
          </p:cNvPr>
          <p:cNvSpPr txBox="1"/>
          <p:nvPr/>
        </p:nvSpPr>
        <p:spPr>
          <a:xfrm>
            <a:off x="11435263" y="2018884"/>
            <a:ext cx="489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1CBE98-9DA7-4C2D-9ED0-C43A63647869}"/>
              </a:ext>
            </a:extLst>
          </p:cNvPr>
          <p:cNvSpPr txBox="1"/>
          <p:nvPr/>
        </p:nvSpPr>
        <p:spPr>
          <a:xfrm>
            <a:off x="11125200" y="2635650"/>
            <a:ext cx="489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0C2778-F2ED-4F56-BC88-D98094CCF8FF}"/>
              </a:ext>
            </a:extLst>
          </p:cNvPr>
          <p:cNvSpPr txBox="1"/>
          <p:nvPr/>
        </p:nvSpPr>
        <p:spPr>
          <a:xfrm>
            <a:off x="4982936" y="937478"/>
            <a:ext cx="489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7C049D-8A41-498D-8CDC-3FFC3A3BA3F1}"/>
              </a:ext>
            </a:extLst>
          </p:cNvPr>
          <p:cNvSpPr txBox="1"/>
          <p:nvPr/>
        </p:nvSpPr>
        <p:spPr>
          <a:xfrm>
            <a:off x="8181784" y="1534103"/>
            <a:ext cx="489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92B977-A443-453D-A73E-9EC29C47E0B5}"/>
              </a:ext>
            </a:extLst>
          </p:cNvPr>
          <p:cNvSpPr txBox="1"/>
          <p:nvPr/>
        </p:nvSpPr>
        <p:spPr>
          <a:xfrm>
            <a:off x="11010362" y="1177255"/>
            <a:ext cx="489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AF720A-9895-43DF-9B7B-4F59A469B374}"/>
              </a:ext>
            </a:extLst>
          </p:cNvPr>
          <p:cNvSpPr txBox="1"/>
          <p:nvPr/>
        </p:nvSpPr>
        <p:spPr>
          <a:xfrm>
            <a:off x="6210300" y="4914484"/>
            <a:ext cx="489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CEC3A7-E647-41B7-9A98-339BBA4A12AD}"/>
              </a:ext>
            </a:extLst>
          </p:cNvPr>
          <p:cNvSpPr txBox="1"/>
          <p:nvPr/>
        </p:nvSpPr>
        <p:spPr>
          <a:xfrm>
            <a:off x="11574999" y="1666517"/>
            <a:ext cx="489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331215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61C8E0-D643-405A-AEBC-74BF6E28B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456777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2C3C32-2D61-4433-B902-76CBE04E27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r="24353"/>
          <a:stretch/>
        </p:blipFill>
        <p:spPr>
          <a:xfrm>
            <a:off x="4569358" y="-2"/>
            <a:ext cx="5565242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E08FF1-99C0-476C-94D2-B16853293A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7" r="15017"/>
          <a:stretch/>
        </p:blipFill>
        <p:spPr>
          <a:xfrm>
            <a:off x="8799513" y="1905001"/>
            <a:ext cx="3390900" cy="498099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88" y="1"/>
            <a:ext cx="12188825" cy="1904999"/>
          </a:xfrm>
          <a:solidFill>
            <a:schemeClr val="bg1"/>
          </a:solidFill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Estate Planning Templates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for Married Couples</a:t>
            </a:r>
          </a:p>
        </p:txBody>
      </p:sp>
    </p:spTree>
    <p:extLst>
      <p:ext uri="{BB962C8B-B14F-4D97-AF65-F5344CB8AC3E}">
        <p14:creationId xmlns:p14="http://schemas.microsoft.com/office/powerpoint/2010/main" val="79245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818" y="457200"/>
            <a:ext cx="10305132" cy="11604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PLANNING PARADIGMS FOR MARRIED COUPLES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91" y="2435550"/>
            <a:ext cx="2648988" cy="1986741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324" y="2435550"/>
            <a:ext cx="2648988" cy="1986741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756" y="2435550"/>
            <a:ext cx="2648988" cy="19867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9913" y="4422289"/>
            <a:ext cx="2318185" cy="1015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9" b="1" dirty="0">
                <a:latin typeface="Calibri" panose="020F0502020204030204" pitchFamily="34" charset="0"/>
              </a:rPr>
              <a:t>BUCKET ONE</a:t>
            </a:r>
          </a:p>
          <a:p>
            <a:pPr algn="ctr"/>
            <a:r>
              <a:rPr lang="en-US" sz="1999" dirty="0">
                <a:latin typeface="Calibri" panose="020F0502020204030204" pitchFamily="34" charset="0"/>
              </a:rPr>
              <a:t>Up to $15 million</a:t>
            </a:r>
          </a:p>
          <a:p>
            <a:pPr algn="ctr"/>
            <a:endParaRPr lang="en-US" sz="1999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3262" y="4422288"/>
            <a:ext cx="2771111" cy="1015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9" b="1" dirty="0">
                <a:latin typeface="Calibri" panose="020F0502020204030204" pitchFamily="34" charset="0"/>
              </a:rPr>
              <a:t>BUCKET TWO</a:t>
            </a:r>
          </a:p>
          <a:p>
            <a:pPr algn="ctr"/>
            <a:r>
              <a:rPr lang="en-US" sz="1999" dirty="0">
                <a:latin typeface="Calibri" panose="020F0502020204030204" pitchFamily="34" charset="0"/>
              </a:rPr>
              <a:t>$15 - $30 million</a:t>
            </a:r>
          </a:p>
          <a:p>
            <a:pPr algn="ctr"/>
            <a:endParaRPr lang="en-US" sz="1999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9541" y="4422288"/>
            <a:ext cx="2257421" cy="1015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9" b="1" dirty="0">
                <a:latin typeface="Calibri" panose="020F0502020204030204" pitchFamily="34" charset="0"/>
              </a:rPr>
              <a:t>BUCKET THREE</a:t>
            </a:r>
          </a:p>
          <a:p>
            <a:pPr algn="ctr"/>
            <a:r>
              <a:rPr lang="en-US" sz="1999" dirty="0">
                <a:latin typeface="Calibri" panose="020F0502020204030204" pitchFamily="34" charset="0"/>
              </a:rPr>
              <a:t>$30+ million</a:t>
            </a:r>
          </a:p>
          <a:p>
            <a:pPr algn="ctr"/>
            <a:endParaRPr lang="en-US" sz="1999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38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05818" y="457200"/>
            <a:ext cx="10305132" cy="11604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PLANNING PARADIGMS FOR MARRIED COUPLES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9958" y="2199479"/>
            <a:ext cx="6914933" cy="3650185"/>
          </a:xfrm>
        </p:spPr>
        <p:txBody>
          <a:bodyPr anchor="t">
            <a:noAutofit/>
          </a:bodyPr>
          <a:lstStyle/>
          <a:p>
            <a:r>
              <a:rPr lang="en-US" sz="3199" dirty="0">
                <a:latin typeface="Calibri" panose="020F0502020204030204" pitchFamily="34" charset="0"/>
              </a:rPr>
              <a:t>TRUST OR NO TRUST?</a:t>
            </a:r>
          </a:p>
          <a:p>
            <a:r>
              <a:rPr lang="en-US" sz="3199" dirty="0">
                <a:latin typeface="Calibri" panose="020F0502020204030204" pitchFamily="34" charset="0"/>
              </a:rPr>
              <a:t>STEPPED-UP BASIS FOR EVERYTHING</a:t>
            </a:r>
          </a:p>
          <a:p>
            <a:pPr lvl="1"/>
            <a:r>
              <a:rPr lang="en-US" sz="2799" dirty="0">
                <a:latin typeface="Calibri" panose="020F0502020204030204" pitchFamily="34" charset="0"/>
              </a:rPr>
              <a:t>Outright gift / Fully revocable trust</a:t>
            </a:r>
          </a:p>
          <a:p>
            <a:pPr lvl="1"/>
            <a:r>
              <a:rPr lang="en-US" sz="2799" dirty="0">
                <a:latin typeface="Calibri" panose="020F0502020204030204" pitchFamily="34" charset="0"/>
              </a:rPr>
              <a:t>Trust with general power of appointment</a:t>
            </a:r>
          </a:p>
          <a:p>
            <a:pPr lvl="1"/>
            <a:r>
              <a:rPr lang="en-US" sz="2799" dirty="0">
                <a:latin typeface="Calibri" panose="020F0502020204030204" pitchFamily="34" charset="0"/>
              </a:rPr>
              <a:t>QTIP trust</a:t>
            </a:r>
          </a:p>
          <a:p>
            <a:r>
              <a:rPr lang="en-US" sz="3199" dirty="0">
                <a:latin typeface="Calibri" panose="020F0502020204030204" pitchFamily="34" charset="0"/>
              </a:rPr>
              <a:t>PROTECTIVE PORTABILITY ELECTION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82" y="2438660"/>
            <a:ext cx="2648988" cy="19867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7418" y="4425399"/>
            <a:ext cx="2331317" cy="707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9" b="1" dirty="0">
                <a:latin typeface="Calibri" panose="020F0502020204030204" pitchFamily="34" charset="0"/>
              </a:rPr>
              <a:t>BUCKET ONE</a:t>
            </a:r>
          </a:p>
          <a:p>
            <a:pPr algn="ctr"/>
            <a:r>
              <a:rPr lang="en-US" sz="1999" dirty="0">
                <a:latin typeface="Calibri" panose="020F0502020204030204" pitchFamily="34" charset="0"/>
              </a:rPr>
              <a:t>Up to $15 million</a:t>
            </a:r>
          </a:p>
        </p:txBody>
      </p:sp>
    </p:spTree>
    <p:extLst>
      <p:ext uri="{BB962C8B-B14F-4D97-AF65-F5344CB8AC3E}">
        <p14:creationId xmlns:p14="http://schemas.microsoft.com/office/powerpoint/2010/main" val="177340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05817" y="457200"/>
            <a:ext cx="10295607" cy="11604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PLANNING PARADIGMS FOR MARRIED COUPLES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905000"/>
            <a:ext cx="8023654" cy="4236308"/>
          </a:xfrm>
        </p:spPr>
        <p:txBody>
          <a:bodyPr anchor="t"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TRUST OR NO TRUST?</a:t>
            </a:r>
          </a:p>
          <a:p>
            <a:r>
              <a:rPr lang="en-US" sz="3200" dirty="0">
                <a:latin typeface="Calibri" panose="020F0502020204030204" pitchFamily="34" charset="0"/>
              </a:rPr>
              <a:t>If NO TRUST (outright gift)</a:t>
            </a:r>
          </a:p>
          <a:p>
            <a:pPr lvl="1"/>
            <a:r>
              <a:rPr lang="en-US" sz="2799" dirty="0">
                <a:latin typeface="Calibri" panose="020F0502020204030204" pitchFamily="34" charset="0"/>
              </a:rPr>
              <a:t>All to surviving spouse</a:t>
            </a:r>
          </a:p>
          <a:p>
            <a:pPr lvl="1"/>
            <a:r>
              <a:rPr lang="en-US" sz="2799" dirty="0">
                <a:latin typeface="Calibri" panose="020F0502020204030204" pitchFamily="34" charset="0"/>
              </a:rPr>
              <a:t>Disclaimed amounts pass to credit shelter trust</a:t>
            </a:r>
          </a:p>
          <a:p>
            <a:r>
              <a:rPr lang="en-US" sz="3200" dirty="0">
                <a:latin typeface="Calibri" panose="020F0502020204030204" pitchFamily="34" charset="0"/>
              </a:rPr>
              <a:t>If TRUST</a:t>
            </a:r>
          </a:p>
          <a:p>
            <a:pPr lvl="1"/>
            <a:r>
              <a:rPr lang="en-US" sz="2799" i="1" dirty="0">
                <a:latin typeface="Calibri" panose="020F0502020204030204" pitchFamily="34" charset="0"/>
              </a:rPr>
              <a:t>Clayton </a:t>
            </a:r>
            <a:r>
              <a:rPr lang="en-US" sz="2799" dirty="0">
                <a:latin typeface="Calibri" panose="020F0502020204030204" pitchFamily="34" charset="0"/>
              </a:rPr>
              <a:t>QTIP</a:t>
            </a:r>
          </a:p>
          <a:p>
            <a:pPr lvl="1"/>
            <a:r>
              <a:rPr lang="en-US" sz="2799" dirty="0">
                <a:latin typeface="Calibri" panose="020F0502020204030204" pitchFamily="34" charset="0"/>
              </a:rPr>
              <a:t>Unelected amounts pour into credit shelter trust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82" y="2514840"/>
            <a:ext cx="2648988" cy="19867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8506" y="4501581"/>
            <a:ext cx="2729140" cy="707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9" b="1" dirty="0">
                <a:latin typeface="Calibri" panose="020F0502020204030204" pitchFamily="34" charset="0"/>
              </a:rPr>
              <a:t>BUCKET TWO</a:t>
            </a:r>
          </a:p>
          <a:p>
            <a:pPr algn="ctr"/>
            <a:r>
              <a:rPr lang="en-US" sz="1999" dirty="0">
                <a:latin typeface="Calibri" panose="020F0502020204030204" pitchFamily="34" charset="0"/>
              </a:rPr>
              <a:t>$15- $30 million</a:t>
            </a:r>
          </a:p>
        </p:txBody>
      </p:sp>
    </p:spTree>
    <p:extLst>
      <p:ext uri="{BB962C8B-B14F-4D97-AF65-F5344CB8AC3E}">
        <p14:creationId xmlns:p14="http://schemas.microsoft.com/office/powerpoint/2010/main" val="110623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05817" y="457200"/>
            <a:ext cx="10314657" cy="11604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PLANNING PARADIGMS FOR MARRIED COUPLES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498" y="2438659"/>
            <a:ext cx="7123373" cy="3650185"/>
          </a:xfrm>
        </p:spPr>
        <p:txBody>
          <a:bodyPr anchor="t">
            <a:normAutofit/>
          </a:bodyPr>
          <a:lstStyle/>
          <a:p>
            <a:r>
              <a:rPr lang="en-US" sz="3199" dirty="0">
                <a:latin typeface="Calibri" panose="020F0502020204030204" pitchFamily="34" charset="0"/>
              </a:rPr>
              <a:t>KEEP CALM AND CARRY ON</a:t>
            </a:r>
          </a:p>
          <a:p>
            <a:pPr lvl="1"/>
            <a:r>
              <a:rPr lang="en-US" sz="2799" dirty="0">
                <a:latin typeface="Calibri" panose="020F0502020204030204" pitchFamily="34" charset="0"/>
              </a:rPr>
              <a:t>Charitable planning</a:t>
            </a:r>
          </a:p>
          <a:p>
            <a:pPr lvl="1"/>
            <a:r>
              <a:rPr lang="en-US" sz="2799" dirty="0">
                <a:latin typeface="Calibri" panose="020F0502020204030204" pitchFamily="34" charset="0"/>
              </a:rPr>
              <a:t>Life insurance planning</a:t>
            </a:r>
          </a:p>
          <a:p>
            <a:pPr lvl="1"/>
            <a:r>
              <a:rPr lang="en-US" sz="2799" dirty="0">
                <a:latin typeface="Calibri" panose="020F0502020204030204" pitchFamily="34" charset="0"/>
              </a:rPr>
              <a:t>Sale transaction planning</a:t>
            </a:r>
          </a:p>
          <a:p>
            <a:r>
              <a:rPr lang="en-US" sz="3199" dirty="0">
                <a:latin typeface="Calibri" panose="020F0502020204030204" pitchFamily="34" charset="0"/>
              </a:rPr>
              <a:t>SPOUSAL LIFETIME ACCESS TRUST?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67" y="2438660"/>
            <a:ext cx="2648988" cy="19867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1560" y="4425398"/>
            <a:ext cx="2453204" cy="707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9" b="1" dirty="0">
                <a:latin typeface="Calibri" panose="020F0502020204030204" pitchFamily="34" charset="0"/>
              </a:rPr>
              <a:t>BUCKET THREE</a:t>
            </a:r>
          </a:p>
          <a:p>
            <a:pPr algn="ctr"/>
            <a:r>
              <a:rPr lang="en-US" sz="1999" dirty="0">
                <a:latin typeface="Calibri" panose="020F0502020204030204" pitchFamily="34" charset="0"/>
              </a:rPr>
              <a:t>$30+ million</a:t>
            </a:r>
          </a:p>
        </p:txBody>
      </p:sp>
    </p:spTree>
    <p:extLst>
      <p:ext uri="{BB962C8B-B14F-4D97-AF65-F5344CB8AC3E}">
        <p14:creationId xmlns:p14="http://schemas.microsoft.com/office/powerpoint/2010/main" val="11904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Spousal Lifetime Access Trusts (SLATs)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7378108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Donor Spouse (DS) creates irrevocable trust for benefit of Beneficiary Spouse (BS) and others</a:t>
            </a:r>
          </a:p>
          <a:p>
            <a:r>
              <a:rPr lang="en-US" dirty="0"/>
              <a:t>Structured like a “credit shelter trust” or “exemption trust” or “bypass trust”</a:t>
            </a:r>
          </a:p>
          <a:p>
            <a:r>
              <a:rPr lang="en-US" dirty="0"/>
              <a:t>Gift to the SLAT does not qualify for the marital deduction, so it uses up the DS’s exclusion</a:t>
            </a:r>
          </a:p>
          <a:p>
            <a:r>
              <a:rPr lang="en-US" dirty="0"/>
              <a:t>Usually structured as a grantor trust for income tax purposes</a:t>
            </a:r>
          </a:p>
          <a:p>
            <a:r>
              <a:rPr lang="en-US" dirty="0"/>
              <a:t>No estate tax upon BS’s death</a:t>
            </a:r>
          </a:p>
          <a:p>
            <a:r>
              <a:rPr lang="en-US" dirty="0"/>
              <a:t>BS can have testamentary limited power of appointment</a:t>
            </a:r>
          </a:p>
        </p:txBody>
      </p:sp>
    </p:spTree>
    <p:extLst>
      <p:ext uri="{BB962C8B-B14F-4D97-AF65-F5344CB8AC3E}">
        <p14:creationId xmlns:p14="http://schemas.microsoft.com/office/powerpoint/2010/main" val="61635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Spousal Lifetime Access Trusts (SLATs)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4313" y="636190"/>
            <a:ext cx="7359522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Once transferred, assets don’t return to DS (but BS is free to share distributions voluntarily)</a:t>
            </a:r>
          </a:p>
          <a:p>
            <a:r>
              <a:rPr lang="en-US" dirty="0"/>
              <a:t>BS gets distributions for health, education, maintenance, and support – not whim</a:t>
            </a:r>
          </a:p>
          <a:p>
            <a:r>
              <a:rPr lang="en-US" dirty="0"/>
              <a:t>Upon divorce, BS’s interest continues unless “spouse” is defined generically (or divorce serves as termination event)</a:t>
            </a:r>
          </a:p>
          <a:p>
            <a:r>
              <a:rPr lang="en-US" dirty="0"/>
              <a:t>If each spouse wants to create SLAT for the other, need to avoid reciprocal trust doctrine</a:t>
            </a:r>
          </a:p>
          <a:p>
            <a:r>
              <a:rPr lang="en-US" dirty="0"/>
              <a:t>No stepped-up basis at either spouse’s death</a:t>
            </a:r>
          </a:p>
        </p:txBody>
      </p:sp>
    </p:spTree>
    <p:extLst>
      <p:ext uri="{BB962C8B-B14F-4D97-AF65-F5344CB8AC3E}">
        <p14:creationId xmlns:p14="http://schemas.microsoft.com/office/powerpoint/2010/main" val="62145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F3D95-A326-4288-B2E5-0FDADABF6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8" y="262445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Other Ideas for Planning</a:t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the Current Climate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C51B3-0CAE-4B69-812B-5FCE38C18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3328" y="5152886"/>
            <a:ext cx="8452451" cy="1325563"/>
          </a:xfrm>
          <a:solidFill>
            <a:srgbClr val="FFFF99"/>
          </a:solidFill>
        </p:spPr>
        <p:txBody>
          <a:bodyPr anchor="ctr">
            <a:normAutofit/>
          </a:bodyPr>
          <a:lstStyle/>
          <a:p>
            <a:r>
              <a:rPr lang="en-US" sz="3200" dirty="0"/>
              <a:t>Charitable remainder trusts for retirement plans</a:t>
            </a:r>
          </a:p>
          <a:p>
            <a:r>
              <a:rPr lang="en-US" sz="3200" dirty="0"/>
              <a:t>Maximizing the “step up” in basis</a:t>
            </a:r>
          </a:p>
        </p:txBody>
      </p:sp>
    </p:spTree>
    <p:extLst>
      <p:ext uri="{BB962C8B-B14F-4D97-AF65-F5344CB8AC3E}">
        <p14:creationId xmlns:p14="http://schemas.microsoft.com/office/powerpoint/2010/main" val="396957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an an Agenda Be Changed During a Meeting? - Civility">
            <a:extLst>
              <a:ext uri="{FF2B5EF4-FFF2-40B4-BE49-F238E27FC236}">
                <a16:creationId xmlns:a16="http://schemas.microsoft.com/office/drawing/2014/main" id="{A3ED570F-9F7E-8392-BAEC-C23A5E04D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2" r="48015" b="1"/>
          <a:stretch/>
        </p:blipFill>
        <p:spPr bwMode="auto">
          <a:xfrm>
            <a:off x="-1" y="-2"/>
            <a:ext cx="541019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1658" y="213269"/>
            <a:ext cx="5464968" cy="689031"/>
          </a:xfrm>
        </p:spPr>
        <p:txBody>
          <a:bodyPr>
            <a:normAutofit/>
          </a:bodyPr>
          <a:lstStyle/>
          <a:p>
            <a:r>
              <a:rPr lang="en-US" sz="4000" b="1" dirty="0"/>
              <a:t>Our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1658" y="1115568"/>
            <a:ext cx="6278880" cy="5742432"/>
          </a:xfrm>
        </p:spPr>
        <p:txBody>
          <a:bodyPr anchor="ctr">
            <a:normAutofit/>
          </a:bodyPr>
          <a:lstStyle/>
          <a:p>
            <a:r>
              <a:rPr lang="en-US" dirty="0"/>
              <a:t>Planning in Light of OB3 Developments</a:t>
            </a:r>
            <a:endParaRPr lang="en-US" i="1" dirty="0"/>
          </a:p>
          <a:p>
            <a:pPr lvl="1"/>
            <a:r>
              <a:rPr lang="en-US" i="1" dirty="0"/>
              <a:t>Charitable Contributions</a:t>
            </a:r>
          </a:p>
          <a:p>
            <a:pPr lvl="1"/>
            <a:r>
              <a:rPr lang="en-US" i="1" dirty="0"/>
              <a:t>Personal SALT Deduction Cap</a:t>
            </a:r>
          </a:p>
          <a:p>
            <a:endParaRPr lang="en-US" dirty="0"/>
          </a:p>
          <a:p>
            <a:r>
              <a:rPr lang="en-US" dirty="0"/>
              <a:t>Building an estate plan for married couples that withstands future changes in the tax laws</a:t>
            </a:r>
          </a:p>
          <a:p>
            <a:endParaRPr lang="en-US" dirty="0"/>
          </a:p>
          <a:p>
            <a:r>
              <a:rPr lang="en-US" dirty="0"/>
              <a:t>Other fun planning ideas</a:t>
            </a:r>
          </a:p>
          <a:p>
            <a:pPr lvl="1"/>
            <a:r>
              <a:rPr lang="en-US" i="1" dirty="0"/>
              <a:t>Charitable trusts as retirement plan beneficiaries</a:t>
            </a:r>
          </a:p>
          <a:p>
            <a:pPr lvl="1"/>
            <a:r>
              <a:rPr lang="en-US" i="1" dirty="0"/>
              <a:t>Maximizing the step-up in basis</a:t>
            </a:r>
          </a:p>
        </p:txBody>
      </p:sp>
    </p:spTree>
    <p:extLst>
      <p:ext uri="{BB962C8B-B14F-4D97-AF65-F5344CB8AC3E}">
        <p14:creationId xmlns:p14="http://schemas.microsoft.com/office/powerpoint/2010/main" val="74120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82" y="365125"/>
            <a:ext cx="113930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Charitable Remainder Trusts for Retirement Plans </a:t>
            </a:r>
          </a:p>
        </p:txBody>
      </p:sp>
      <p:pic>
        <p:nvPicPr>
          <p:cNvPr id="10" name="Content Placeholder 6" descr="A picture containing young, clock, man&#10;&#10;Description automatically generated">
            <a:extLst>
              <a:ext uri="{FF2B5EF4-FFF2-40B4-BE49-F238E27FC236}">
                <a16:creationId xmlns:a16="http://schemas.microsoft.com/office/drawing/2014/main" id="{C2E966F6-DF17-468C-A1D2-4AB78729B9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755674" y="2263186"/>
            <a:ext cx="5181600" cy="3319462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3721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87355" y="236504"/>
            <a:ext cx="11617291" cy="6384992"/>
          </a:xfrm>
          <a:prstGeom prst="frame">
            <a:avLst>
              <a:gd name="adj1" fmla="val 8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69033" y="0"/>
            <a:ext cx="26882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Placeholder 1"/>
          <p:cNvSpPr txBox="1">
            <a:spLocks/>
          </p:cNvSpPr>
          <p:nvPr/>
        </p:nvSpPr>
        <p:spPr>
          <a:xfrm>
            <a:off x="8869033" y="937874"/>
            <a:ext cx="2792251" cy="50570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4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Original:</a:t>
            </a:r>
          </a:p>
          <a:p>
            <a:pPr marL="0" indent="0">
              <a:buNone/>
            </a:pPr>
            <a:r>
              <a:rPr lang="en-US" altLang="ko-KR" sz="3467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ko-KR" sz="34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etting</a:t>
            </a:r>
          </a:p>
          <a:p>
            <a:pPr marL="0" indent="0">
              <a:buNone/>
            </a:pPr>
            <a:r>
              <a:rPr lang="en-US" altLang="ko-KR" sz="3467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altLang="ko-KR" sz="34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</a:t>
            </a:r>
          </a:p>
          <a:p>
            <a:pPr marL="0" indent="0">
              <a:buNone/>
            </a:pPr>
            <a:r>
              <a:rPr lang="en-US" altLang="ko-KR" sz="3467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ko-KR" sz="34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ommunity</a:t>
            </a:r>
          </a:p>
          <a:p>
            <a:pPr marL="0" indent="0">
              <a:buNone/>
            </a:pPr>
            <a:r>
              <a:rPr lang="en-US" altLang="ko-KR" sz="3467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altLang="ko-KR" sz="34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 for</a:t>
            </a:r>
          </a:p>
          <a:p>
            <a:pPr marL="0" indent="0">
              <a:buNone/>
            </a:pPr>
            <a:r>
              <a:rPr lang="en-US" altLang="ko-KR" sz="3467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ko-KR" sz="34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etirement</a:t>
            </a:r>
          </a:p>
          <a:p>
            <a:pPr marL="0" indent="0">
              <a:buNone/>
            </a:pPr>
            <a:r>
              <a:rPr lang="en-US" altLang="ko-KR" sz="3467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altLang="ko-KR" sz="34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nhancement</a:t>
            </a:r>
          </a:p>
          <a:p>
            <a:pPr marL="0" indent="0">
              <a:buNone/>
            </a:pPr>
            <a:r>
              <a:rPr lang="en-US" altLang="ko-KR" sz="34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</a:t>
            </a:r>
            <a:r>
              <a:rPr lang="ko-KR" altLang="en-US" sz="3467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sz="3467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4253" y="505122"/>
            <a:ext cx="7307883" cy="5847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Replaced life 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expectancy payout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10-year payout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for all EXCEPT for “</a:t>
            </a:r>
            <a:r>
              <a:rPr lang="en-US" sz="3600" i="1" u="sng" dirty="0">
                <a:latin typeface="Calibri" panose="020F0502020204030204" pitchFamily="34" charset="0"/>
                <a:cs typeface="Calibri" panose="020F0502020204030204" pitchFamily="34" charset="0"/>
              </a:rPr>
              <a:t>eligible designated beneficiaries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457189" indent="-457189">
              <a:spcBef>
                <a:spcPts val="600"/>
              </a:spcBef>
              <a:spcAft>
                <a:spcPts val="600"/>
              </a:spcAft>
              <a:buAutoNum type="arabicParenBoth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Surviving spouse</a:t>
            </a:r>
          </a:p>
          <a:p>
            <a:pPr marL="457189" indent="-457189">
              <a:spcBef>
                <a:spcPts val="600"/>
              </a:spcBef>
              <a:spcAft>
                <a:spcPts val="600"/>
              </a:spcAft>
              <a:buAutoNum type="arabicParenBoth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Participant’s minor child</a:t>
            </a:r>
          </a:p>
          <a:p>
            <a:pPr marL="457189" indent="-457189">
              <a:spcBef>
                <a:spcPts val="600"/>
              </a:spcBef>
              <a:spcAft>
                <a:spcPts val="600"/>
              </a:spcAft>
              <a:buAutoNum type="arabicParenBoth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Disabled beneficiary</a:t>
            </a:r>
          </a:p>
          <a:p>
            <a:pPr marL="457189" indent="-457189">
              <a:spcBef>
                <a:spcPts val="600"/>
              </a:spcBef>
              <a:spcAft>
                <a:spcPts val="600"/>
              </a:spcAft>
              <a:buAutoNum type="arabicParenBoth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Chronically ill beneficiary</a:t>
            </a:r>
          </a:p>
          <a:p>
            <a:pPr marL="625475" indent="-625475">
              <a:spcBef>
                <a:spcPts val="600"/>
              </a:spcBef>
              <a:spcAft>
                <a:spcPts val="600"/>
              </a:spcAft>
              <a:buAutoNum type="arabicParenBoth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Beneficiary less than 10 years younger than participant</a:t>
            </a:r>
          </a:p>
        </p:txBody>
      </p:sp>
    </p:spTree>
    <p:extLst>
      <p:ext uri="{BB962C8B-B14F-4D97-AF65-F5344CB8AC3E}">
        <p14:creationId xmlns:p14="http://schemas.microsoft.com/office/powerpoint/2010/main" val="81820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82" y="365125"/>
            <a:ext cx="113930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Charitable Remainder Trusts for Retirement Plans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BD7142-61A1-4C84-A717-233BA4AD9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482" y="1825625"/>
            <a:ext cx="6688414" cy="435133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/>
              <a:t>Name a CRT as the beneficiary of an IRA or qualified plan</a:t>
            </a:r>
          </a:p>
          <a:p>
            <a:pPr lvl="1"/>
            <a:r>
              <a:rPr lang="en-US" sz="2800" dirty="0"/>
              <a:t>Pays annuity to individual beneficiary for life</a:t>
            </a:r>
          </a:p>
          <a:p>
            <a:pPr lvl="1"/>
            <a:r>
              <a:rPr lang="en-US" sz="2800" dirty="0"/>
              <a:t>Remainder to charitable organization</a:t>
            </a:r>
          </a:p>
          <a:p>
            <a:r>
              <a:rPr lang="en-US" dirty="0"/>
              <a:t>Although a 5-year payout period applies, the CRT is tax-exempt</a:t>
            </a:r>
          </a:p>
          <a:p>
            <a:pPr lvl="1"/>
            <a:r>
              <a:rPr lang="en-US" sz="2800" dirty="0"/>
              <a:t>Income will be taxed to individual beneficiary as payments are made</a:t>
            </a:r>
          </a:p>
          <a:p>
            <a:pPr lvl="1"/>
            <a:r>
              <a:rPr lang="en-US" sz="2800" dirty="0"/>
              <a:t>Thus resembles a lifetime stretch-out!</a:t>
            </a:r>
          </a:p>
        </p:txBody>
      </p:sp>
      <p:pic>
        <p:nvPicPr>
          <p:cNvPr id="10" name="Content Placeholder 6" descr="A picture containing young, clock, man&#10;&#10;Description automatically generated">
            <a:extLst>
              <a:ext uri="{FF2B5EF4-FFF2-40B4-BE49-F238E27FC236}">
                <a16:creationId xmlns:a16="http://schemas.microsoft.com/office/drawing/2014/main" id="{C2E966F6-DF17-468C-A1D2-4AB78729B9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755674" y="2263186"/>
            <a:ext cx="5181600" cy="3319462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549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r="3600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62" y="26018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Ideas for Maximizing Stepped-Up Basis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174160" y="2420272"/>
            <a:ext cx="3822189" cy="4437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Exercise of grantor trust swap power near death</a:t>
            </a:r>
          </a:p>
          <a:p>
            <a:r>
              <a:rPr lang="en-US" dirty="0"/>
              <a:t>Give trust beneficiaries narrow general power of appointment</a:t>
            </a:r>
          </a:p>
          <a:p>
            <a:r>
              <a:rPr lang="en-US" dirty="0"/>
              <a:t>Upstream sales</a:t>
            </a:r>
          </a:p>
          <a:p>
            <a:r>
              <a:rPr lang="en-US" dirty="0"/>
              <a:t>Establish trust in community property state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59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スタンプのベクター画像を聴いてくれてありがとう」のベクター画像素材（ロイヤリティフリー） 1774646666 | Shutterstock">
            <a:extLst>
              <a:ext uri="{FF2B5EF4-FFF2-40B4-BE49-F238E27FC236}">
                <a16:creationId xmlns:a16="http://schemas.microsoft.com/office/drawing/2014/main" id="{ED960297-7C8D-FE83-6285-692DBC23EE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1" r="-2" b="128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3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E6A1E-80EF-48BC-A8F2-D389FBEC8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" y="89081"/>
            <a:ext cx="12006943" cy="10158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2025 Federal Income Tax Brackets for Individuals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A8FA02-696E-6438-C283-F812E4F6D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1" y="1104901"/>
            <a:ext cx="11306417" cy="554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6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E6A1E-80EF-48BC-A8F2-D389FBEC8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96" y="89080"/>
            <a:ext cx="1189939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2025 Federal Income Tax Brackets for Trusts &amp; Estates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EE3F3C-3201-D07F-76F0-23CB1812B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00" y="1538042"/>
            <a:ext cx="10534200" cy="477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8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87355" y="236504"/>
            <a:ext cx="11617291" cy="6384992"/>
          </a:xfrm>
          <a:prstGeom prst="frame">
            <a:avLst>
              <a:gd name="adj1" fmla="val 8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16347" y="0"/>
            <a:ext cx="26882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Placeholder 1"/>
          <p:cNvSpPr txBox="1">
            <a:spLocks/>
          </p:cNvSpPr>
          <p:nvPr/>
        </p:nvSpPr>
        <p:spPr>
          <a:xfrm>
            <a:off x="9441935" y="236504"/>
            <a:ext cx="2299229" cy="638499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37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Federal Wealth Transfer Tax Basic Exclusion Amount</a:t>
            </a:r>
            <a:endParaRPr lang="ko-KR" altLang="en-US" sz="3733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14">
            <a:extLst>
              <a:ext uri="{FF2B5EF4-FFF2-40B4-BE49-F238E27FC236}">
                <a16:creationId xmlns:a16="http://schemas.microsoft.com/office/drawing/2014/main" id="{20C2B74B-BECB-4535-B502-06DC80D74B06}"/>
              </a:ext>
            </a:extLst>
          </p:cNvPr>
          <p:cNvGrpSpPr/>
          <p:nvPr/>
        </p:nvGrpSpPr>
        <p:grpSpPr>
          <a:xfrm>
            <a:off x="9652000" y="236505"/>
            <a:ext cx="406400" cy="1530817"/>
            <a:chOff x="4058860" y="987781"/>
            <a:chExt cx="1052368" cy="3696329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25302530-3AAA-4B18-B144-C49D138138CE}"/>
                </a:ext>
              </a:extLst>
            </p:cNvPr>
            <p:cNvSpPr/>
            <p:nvPr/>
          </p:nvSpPr>
          <p:spPr>
            <a:xfrm rot="36931">
              <a:off x="4276045" y="3801165"/>
              <a:ext cx="592195" cy="863021"/>
            </a:xfrm>
            <a:custGeom>
              <a:avLst/>
              <a:gdLst/>
              <a:ahLst/>
              <a:cxnLst/>
              <a:rect l="l" t="t" r="r" b="b"/>
              <a:pathLst>
                <a:path w="1802378" h="1800199">
                  <a:moveTo>
                    <a:pt x="0" y="0"/>
                  </a:moveTo>
                  <a:lnTo>
                    <a:pt x="1802378" y="0"/>
                  </a:lnTo>
                  <a:lnTo>
                    <a:pt x="1802378" y="289727"/>
                  </a:lnTo>
                  <a:lnTo>
                    <a:pt x="1801366" y="289727"/>
                  </a:lnTo>
                  <a:lnTo>
                    <a:pt x="901188" y="1800199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0000"/>
                    <a:lumOff val="30000"/>
                  </a:schemeClr>
                </a:gs>
                <a:gs pos="100000">
                  <a:schemeClr val="accent2">
                    <a:lumMod val="70000"/>
                    <a:lumOff val="3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FA14DC-BAA1-4B27-93F4-512A9C64EF6C}"/>
                </a:ext>
              </a:extLst>
            </p:cNvPr>
            <p:cNvSpPr/>
            <p:nvPr/>
          </p:nvSpPr>
          <p:spPr>
            <a:xfrm>
              <a:off x="4468857" y="3793500"/>
              <a:ext cx="200342" cy="872829"/>
            </a:xfrm>
            <a:custGeom>
              <a:avLst/>
              <a:gdLst>
                <a:gd name="connsiteX0" fmla="*/ 0 w 1359043"/>
                <a:gd name="connsiteY0" fmla="*/ 0 h 1813992"/>
                <a:gd name="connsiteX1" fmla="*/ 1359043 w 1359043"/>
                <a:gd name="connsiteY1" fmla="*/ 0 h 1813992"/>
                <a:gd name="connsiteX2" fmla="*/ 1359043 w 1359043"/>
                <a:gd name="connsiteY2" fmla="*/ 212596 h 1813992"/>
                <a:gd name="connsiteX3" fmla="*/ 806822 w 1359043"/>
                <a:gd name="connsiteY3" fmla="*/ 1813992 h 1813992"/>
                <a:gd name="connsiteX4" fmla="*/ 1012 w 1359043"/>
                <a:gd name="connsiteY4" fmla="*/ 289727 h 1813992"/>
                <a:gd name="connsiteX5" fmla="*/ 0 w 1359043"/>
                <a:gd name="connsiteY5" fmla="*/ 289727 h 1813992"/>
                <a:gd name="connsiteX6" fmla="*/ 0 w 1359043"/>
                <a:gd name="connsiteY6" fmla="*/ 288030 h 1813992"/>
                <a:gd name="connsiteX7" fmla="*/ 0 w 1359043"/>
                <a:gd name="connsiteY7" fmla="*/ 0 h 1813992"/>
                <a:gd name="connsiteX0" fmla="*/ 0 w 1359043"/>
                <a:gd name="connsiteY0" fmla="*/ 0 h 1820658"/>
                <a:gd name="connsiteX1" fmla="*/ 1359043 w 1359043"/>
                <a:gd name="connsiteY1" fmla="*/ 0 h 1820658"/>
                <a:gd name="connsiteX2" fmla="*/ 1359043 w 1359043"/>
                <a:gd name="connsiteY2" fmla="*/ 212596 h 1820658"/>
                <a:gd name="connsiteX3" fmla="*/ 720119 w 1359043"/>
                <a:gd name="connsiteY3" fmla="*/ 1820658 h 1820658"/>
                <a:gd name="connsiteX4" fmla="*/ 1012 w 1359043"/>
                <a:gd name="connsiteY4" fmla="*/ 289727 h 1820658"/>
                <a:gd name="connsiteX5" fmla="*/ 0 w 1359043"/>
                <a:gd name="connsiteY5" fmla="*/ 289727 h 1820658"/>
                <a:gd name="connsiteX6" fmla="*/ 0 w 1359043"/>
                <a:gd name="connsiteY6" fmla="*/ 288030 h 1820658"/>
                <a:gd name="connsiteX7" fmla="*/ 0 w 1359043"/>
                <a:gd name="connsiteY7" fmla="*/ 0 h 182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9043" h="1820658">
                  <a:moveTo>
                    <a:pt x="0" y="0"/>
                  </a:moveTo>
                  <a:lnTo>
                    <a:pt x="1359043" y="0"/>
                  </a:lnTo>
                  <a:lnTo>
                    <a:pt x="1359043" y="212596"/>
                  </a:lnTo>
                  <a:lnTo>
                    <a:pt x="720119" y="1820658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  <a:lumOff val="50000"/>
                  </a:schemeClr>
                </a:gs>
                <a:gs pos="100000">
                  <a:schemeClr val="accent2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C6C7785C-8982-46D8-BD2D-F0082959A035}"/>
                </a:ext>
              </a:extLst>
            </p:cNvPr>
            <p:cNvSpPr/>
            <p:nvPr/>
          </p:nvSpPr>
          <p:spPr>
            <a:xfrm>
              <a:off x="4291066" y="1891296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0" y="0"/>
                  </a:moveTo>
                  <a:lnTo>
                    <a:pt x="99616" y="0"/>
                  </a:lnTo>
                  <a:lnTo>
                    <a:pt x="196906" y="63491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  <a:lumOff val="7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0EA746AB-277A-4BA1-9F0A-B7C535C1FB4A}"/>
                </a:ext>
              </a:extLst>
            </p:cNvPr>
            <p:cNvSpPr/>
            <p:nvPr/>
          </p:nvSpPr>
          <p:spPr>
            <a:xfrm>
              <a:off x="4486591" y="1953886"/>
              <a:ext cx="196906" cy="1950905"/>
            </a:xfrm>
            <a:custGeom>
              <a:avLst/>
              <a:gdLst/>
              <a:ahLst/>
              <a:cxnLst/>
              <a:rect l="l" t="t" r="r" b="b"/>
              <a:pathLst>
                <a:path w="196906" h="1950905">
                  <a:moveTo>
                    <a:pt x="0" y="0"/>
                  </a:moveTo>
                  <a:lnTo>
                    <a:pt x="101941" y="66527"/>
                  </a:lnTo>
                  <a:lnTo>
                    <a:pt x="196906" y="4552"/>
                  </a:lnTo>
                  <a:lnTo>
                    <a:pt x="196906" y="1950905"/>
                  </a:lnTo>
                  <a:lnTo>
                    <a:pt x="193201" y="1950905"/>
                  </a:lnTo>
                  <a:cubicBezTo>
                    <a:pt x="183184" y="1893988"/>
                    <a:pt x="144512" y="1851984"/>
                    <a:pt x="98453" y="1851984"/>
                  </a:cubicBezTo>
                  <a:cubicBezTo>
                    <a:pt x="52394" y="1851984"/>
                    <a:pt x="13723" y="1893988"/>
                    <a:pt x="3706" y="1950905"/>
                  </a:cubicBezTo>
                  <a:lnTo>
                    <a:pt x="0" y="1950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8DD3C104-DCA5-4C07-AA7C-5F42944E40F4}"/>
                </a:ext>
              </a:extLst>
            </p:cNvPr>
            <p:cNvSpPr/>
            <p:nvPr/>
          </p:nvSpPr>
          <p:spPr>
            <a:xfrm>
              <a:off x="4683483" y="1895514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96435" y="0"/>
                  </a:moveTo>
                  <a:lnTo>
                    <a:pt x="196906" y="0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lnTo>
                    <a:pt x="0" y="629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B6979A23-A285-45E9-95F0-43DC4293EA1E}"/>
                </a:ext>
              </a:extLst>
            </p:cNvPr>
            <p:cNvSpPr/>
            <p:nvPr/>
          </p:nvSpPr>
          <p:spPr>
            <a:xfrm rot="10800000">
              <a:off x="4468813" y="4423239"/>
              <a:ext cx="196906" cy="260871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15" name="Parallelogram 15">
              <a:extLst>
                <a:ext uri="{FF2B5EF4-FFF2-40B4-BE49-F238E27FC236}">
                  <a16:creationId xmlns:a16="http://schemas.microsoft.com/office/drawing/2014/main" id="{00FFC3E9-ACCE-438D-B2B5-5AA4625B76F2}"/>
                </a:ext>
              </a:extLst>
            </p:cNvPr>
            <p:cNvSpPr/>
            <p:nvPr/>
          </p:nvSpPr>
          <p:spPr>
            <a:xfrm rot="16200000">
              <a:off x="4098945" y="947696"/>
              <a:ext cx="972197" cy="1052368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graphicFrame>
        <p:nvGraphicFramePr>
          <p:cNvPr id="16" name="Content Placeholder 3"/>
          <p:cNvGraphicFramePr>
            <a:graphicFrameLocks/>
          </p:cNvGraphicFramePr>
          <p:nvPr/>
        </p:nvGraphicFramePr>
        <p:xfrm>
          <a:off x="545658" y="1051560"/>
          <a:ext cx="4206193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266">
                  <a:extLst>
                    <a:ext uri="{9D8B030D-6E8A-4147-A177-3AD203B41FA5}">
                      <a16:colId xmlns:a16="http://schemas.microsoft.com/office/drawing/2014/main" val="653480853"/>
                    </a:ext>
                  </a:extLst>
                </a:gridCol>
                <a:gridCol w="2462927">
                  <a:extLst>
                    <a:ext uri="{9D8B030D-6E8A-4147-A177-3AD203B41FA5}">
                      <a16:colId xmlns:a16="http://schemas.microsoft.com/office/drawing/2014/main" val="4007659248"/>
                    </a:ext>
                  </a:extLst>
                </a:gridCol>
              </a:tblGrid>
              <a:tr h="4433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Date of death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Basic exclusion amount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35695114"/>
                  </a:ext>
                </a:extLst>
              </a:tr>
              <a:tr h="4433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$5,000,000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182748150"/>
                  </a:ext>
                </a:extLst>
              </a:tr>
              <a:tr h="4433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$5,120,000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728117768"/>
                  </a:ext>
                </a:extLst>
              </a:tr>
              <a:tr h="4433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$5,250,000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707866274"/>
                  </a:ext>
                </a:extLst>
              </a:tr>
              <a:tr h="4433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$5,340,000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475962210"/>
                  </a:ext>
                </a:extLst>
              </a:tr>
              <a:tr h="4433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$5,430,000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95605109"/>
                  </a:ext>
                </a:extLst>
              </a:tr>
              <a:tr h="4433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$5,450,000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29068038"/>
                  </a:ext>
                </a:extLst>
              </a:tr>
              <a:tr h="4433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$5,490,000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574321714"/>
                  </a:ext>
                </a:extLst>
              </a:tr>
              <a:tr h="4433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$11,180,000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07454475"/>
                  </a:ext>
                </a:extLst>
              </a:tr>
            </a:tbl>
          </a:graphicData>
        </a:graphic>
      </p:graphicFrame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772520D4-4D95-38F2-A6AE-3811E1BB5A2B}"/>
              </a:ext>
            </a:extLst>
          </p:cNvPr>
          <p:cNvGraphicFramePr>
            <a:graphicFrameLocks/>
          </p:cNvGraphicFramePr>
          <p:nvPr/>
        </p:nvGraphicFramePr>
        <p:xfrm>
          <a:off x="4878241" y="1070468"/>
          <a:ext cx="421171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555">
                  <a:extLst>
                    <a:ext uri="{9D8B030D-6E8A-4147-A177-3AD203B41FA5}">
                      <a16:colId xmlns:a16="http://schemas.microsoft.com/office/drawing/2014/main" val="653480853"/>
                    </a:ext>
                  </a:extLst>
                </a:gridCol>
                <a:gridCol w="2466161">
                  <a:extLst>
                    <a:ext uri="{9D8B030D-6E8A-4147-A177-3AD203B41FA5}">
                      <a16:colId xmlns:a16="http://schemas.microsoft.com/office/drawing/2014/main" val="4007659248"/>
                    </a:ext>
                  </a:extLst>
                </a:gridCol>
              </a:tblGrid>
              <a:tr h="4433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Date of death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Basic exclusion amount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35695114"/>
                  </a:ext>
                </a:extLst>
              </a:tr>
              <a:tr h="4433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$11,400,000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587243216"/>
                  </a:ext>
                </a:extLst>
              </a:tr>
              <a:tr h="4433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$11,580,000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754602502"/>
                  </a:ext>
                </a:extLst>
              </a:tr>
              <a:tr h="44336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$11,700,000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61531349"/>
                  </a:ext>
                </a:extLst>
              </a:tr>
              <a:tr h="44336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$12,060,000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60794837"/>
                  </a:ext>
                </a:extLst>
              </a:tr>
              <a:tr h="44336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$12,920,000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19546117"/>
                  </a:ext>
                </a:extLst>
              </a:tr>
              <a:tr h="44336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$13,610,000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22564475"/>
                  </a:ext>
                </a:extLst>
              </a:tr>
              <a:tr h="443369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$13,990,000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58267364"/>
                  </a:ext>
                </a:extLst>
              </a:tr>
              <a:tr h="443369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$15,000,000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68883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0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E1BAE-C7B4-D191-F9DA-3C6C711B2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Understanding the OB3 Act</a:t>
            </a:r>
            <a:br>
              <a:rPr lang="en-U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Charitable Contributions</a:t>
            </a:r>
            <a:endParaRPr lang="en-US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697CF-6EE3-4402-8B08-ADC3F9443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5680"/>
            <a:ext cx="10515600" cy="4421187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Non-itemizers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 deduct up to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$1,000 in cash contributions </a:t>
            </a:r>
            <a:r>
              <a:rPr lang="en-US" sz="32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starting in 2026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($2,000 for joint filers)</a:t>
            </a:r>
          </a:p>
          <a:p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still deduct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cash contributions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 to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60% of contribution base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(adjusted gross income)</a:t>
            </a:r>
          </a:p>
          <a:p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0.5% floor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donations by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individuals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starting in 2026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with disallowed amounts carrying over up to 5 years</a:t>
            </a:r>
          </a:p>
        </p:txBody>
      </p:sp>
      <p:pic>
        <p:nvPicPr>
          <p:cNvPr id="3074" name="Picture 2" descr="How to Deduct Charitable Contributions on Your Tax Return">
            <a:extLst>
              <a:ext uri="{FF2B5EF4-FFF2-40B4-BE49-F238E27FC236}">
                <a16:creationId xmlns:a16="http://schemas.microsoft.com/office/drawing/2014/main" id="{D999E261-7ECF-5BFB-70ED-07AB09879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985" y="175420"/>
            <a:ext cx="2106963" cy="189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6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E1BAE-C7B4-D191-F9DA-3C6C711B2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Understanding the OB3 Act</a:t>
            </a:r>
            <a:br>
              <a:rPr lang="en-US" b="1" dirty="0">
                <a:latin typeface="+mj-lt"/>
              </a:rPr>
            </a:br>
            <a:r>
              <a:rPr lang="en-US" dirty="0">
                <a:latin typeface="+mj-lt"/>
              </a:rPr>
              <a:t>Overall Limit on Itemized Deductions</a:t>
            </a:r>
            <a:endParaRPr lang="en-US" b="1" dirty="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697CF-6EE3-4402-8B08-ADC3F9443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05825" cy="4667250"/>
          </a:xfrm>
        </p:spPr>
        <p:txBody>
          <a:bodyPr anchor="ctr">
            <a:normAutofit/>
          </a:bodyPr>
          <a:lstStyle/>
          <a:p>
            <a:r>
              <a:rPr lang="en-US" sz="3200" dirty="0">
                <a:latin typeface="+mn-lt"/>
              </a:rPr>
              <a:t>New §68 </a:t>
            </a:r>
            <a:r>
              <a:rPr lang="en-US" sz="3200" u="sng" dirty="0">
                <a:latin typeface="+mn-lt"/>
              </a:rPr>
              <a:t>starts in 2026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Reduces total itemized deductions by </a:t>
            </a:r>
            <a:r>
              <a:rPr lang="en-US" sz="3200" u="sng" dirty="0">
                <a:latin typeface="+mn-lt"/>
              </a:rPr>
              <a:t>lesser of</a:t>
            </a:r>
            <a:r>
              <a:rPr lang="en-US" sz="3200" dirty="0">
                <a:latin typeface="+mn-lt"/>
              </a:rPr>
              <a:t>:</a:t>
            </a:r>
          </a:p>
          <a:p>
            <a:pPr lvl="1"/>
            <a:r>
              <a:rPr lang="en-US" sz="2800" dirty="0">
                <a:latin typeface="+mn-lt"/>
              </a:rPr>
              <a:t>2/37 of total itemized deductions, </a:t>
            </a:r>
            <a:r>
              <a:rPr lang="en-US" sz="2800" i="1" u="sng" dirty="0">
                <a:latin typeface="+mn-lt"/>
              </a:rPr>
              <a:t>or</a:t>
            </a:r>
          </a:p>
          <a:p>
            <a:pPr lvl="1"/>
            <a:r>
              <a:rPr lang="en-US" sz="2800" dirty="0">
                <a:latin typeface="+mn-lt"/>
              </a:rPr>
              <a:t>2/37 of the amount by which (taxable             income + total itemized deductions)               exceeds 37% bracket threshold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Applies to individuals and trusts</a:t>
            </a:r>
          </a:p>
        </p:txBody>
      </p:sp>
      <p:pic>
        <p:nvPicPr>
          <p:cNvPr id="4098" name="Picture 2" descr="10+ Shoebox Receipts Stock Photos, Pictures &amp; Royalty-Free Images - iStock  | Taxes, Messy desk">
            <a:extLst>
              <a:ext uri="{FF2B5EF4-FFF2-40B4-BE49-F238E27FC236}">
                <a16:creationId xmlns:a16="http://schemas.microsoft.com/office/drawing/2014/main" id="{38DE11D9-BA04-0ECD-9062-3E1715C9A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4" y="3829051"/>
            <a:ext cx="4543426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26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E1BAE-C7B4-D191-F9DA-3C6C711B2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Understanding the OB3 Act</a:t>
            </a:r>
            <a:br>
              <a:rPr lang="en-US" b="1" dirty="0">
                <a:latin typeface="+mj-lt"/>
              </a:rPr>
            </a:br>
            <a:r>
              <a:rPr lang="en-US" dirty="0">
                <a:latin typeface="+mj-lt"/>
              </a:rPr>
              <a:t>Example of 2026 Charitable Contribution</a:t>
            </a:r>
            <a:endParaRPr lang="en-US" b="1" dirty="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697CF-6EE3-4402-8B08-ADC3F9443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77" y="1794801"/>
            <a:ext cx="11630346" cy="4955319"/>
          </a:xfrm>
        </p:spPr>
        <p:txBody>
          <a:bodyPr anchor="t">
            <a:normAutofit/>
          </a:bodyPr>
          <a:lstStyle/>
          <a:p>
            <a:pPr marL="339725" indent="-288925"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latin typeface="+mn-lt"/>
              </a:rPr>
              <a:t>T, an individual with a 2026 adjusted gross income of $1,000,000, donates $105,000 to charity. This is T’s only itemized deduction for 2026. Assume the 37% tax bracket for individuals in 2026 starts when taxable income exceeds $650,000.</a:t>
            </a:r>
          </a:p>
          <a:p>
            <a:pPr marL="339725" indent="-288925"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latin typeface="+mn-lt"/>
              </a:rPr>
              <a:t>Apply §170(b)(1)(I) 0.5% floor:</a:t>
            </a:r>
          </a:p>
          <a:p>
            <a:pPr marL="5080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latin typeface="+mn-lt"/>
              </a:rPr>
              <a:t>Contribution 				$105,000</a:t>
            </a:r>
          </a:p>
          <a:p>
            <a:pPr marL="5080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latin typeface="+mn-lt"/>
              </a:rPr>
              <a:t>0.5% of $1,000,000 contribution base		</a:t>
            </a:r>
            <a:r>
              <a:rPr lang="en-US" sz="2000" u="sng" dirty="0">
                <a:latin typeface="+mn-lt"/>
              </a:rPr>
              <a:t>   ($5,000)</a:t>
            </a:r>
            <a:endParaRPr lang="en-US" sz="2000" dirty="0">
              <a:latin typeface="+mn-lt"/>
            </a:endParaRPr>
          </a:p>
          <a:p>
            <a:pPr marL="5080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latin typeface="+mn-lt"/>
              </a:rPr>
              <a:t>Deduction amount				$100,000</a:t>
            </a:r>
          </a:p>
          <a:p>
            <a:pPr marL="339725" indent="-288925"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latin typeface="+mn-lt"/>
              </a:rPr>
              <a:t>Apply §68 overall limit on itemized deductions</a:t>
            </a:r>
          </a:p>
          <a:p>
            <a:pPr marL="508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i="1" dirty="0">
                <a:latin typeface="+mn-lt"/>
              </a:rPr>
              <a:t>Lesser of –</a:t>
            </a:r>
          </a:p>
          <a:p>
            <a:pPr marL="508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i="1" dirty="0">
                <a:latin typeface="+mn-lt"/>
              </a:rPr>
              <a:t>	(1) </a:t>
            </a:r>
            <a:r>
              <a:rPr lang="en-US" sz="2000" dirty="0">
                <a:latin typeface="+mn-lt"/>
              </a:rPr>
              <a:t>2/37 of $100,000 itemized deductions			        $5,405</a:t>
            </a:r>
          </a:p>
          <a:p>
            <a:pPr marL="508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+mn-lt"/>
              </a:rPr>
              <a:t>  </a:t>
            </a:r>
            <a:r>
              <a:rPr lang="en-US" sz="2000" i="1" dirty="0">
                <a:latin typeface="+mn-lt"/>
              </a:rPr>
              <a:t>or (2) </a:t>
            </a:r>
            <a:r>
              <a:rPr lang="en-US" sz="2000" dirty="0">
                <a:latin typeface="+mn-lt"/>
              </a:rPr>
              <a:t>2/37 of $350,000 excess of AGI over $650,000 threshold	vs. $18,519</a:t>
            </a:r>
          </a:p>
          <a:p>
            <a:pPr marL="5080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+mn-lt"/>
            </a:endParaRPr>
          </a:p>
          <a:p>
            <a:pPr marL="508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+mn-lt"/>
              </a:rPr>
              <a:t>Deduction thus reduced to $100,000 - $5,405 =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$94,595 total deduction</a:t>
            </a:r>
          </a:p>
        </p:txBody>
      </p:sp>
      <p:pic>
        <p:nvPicPr>
          <p:cNvPr id="5122" name="Picture 2" descr="Do The Math&quot; Images – Browse 19 Stock Photos, Vectors, and Video | Adobe  Stock">
            <a:extLst>
              <a:ext uri="{FF2B5EF4-FFF2-40B4-BE49-F238E27FC236}">
                <a16:creationId xmlns:a16="http://schemas.microsoft.com/office/drawing/2014/main" id="{EBFBC3F9-D7F0-5087-D4F1-6B35045CC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9" y="3089506"/>
            <a:ext cx="3890962" cy="240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28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428DB-CBFC-40A9-8087-E4EBAB8B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4" y="836347"/>
            <a:ext cx="3128188" cy="48185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There’s still a cap on the deduction for </a:t>
            </a:r>
            <a:br>
              <a:rPr lang="en-US" sz="40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S</a:t>
            </a:r>
            <a: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TATE</a:t>
            </a:r>
            <a:b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A</a:t>
            </a:r>
            <a: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ND </a:t>
            </a:r>
            <a:b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L</a:t>
            </a:r>
            <a: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OCAL </a:t>
            </a:r>
            <a:b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T</a:t>
            </a:r>
            <a: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AXES</a:t>
            </a:r>
            <a:endParaRPr lang="en-US" sz="4000" kern="1200" dirty="0">
              <a:solidFill>
                <a:srgbClr val="FFFFFF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5" name="Content Placeholder 4" descr="A close-up of a salt&#10;&#10;Description automatically generated">
            <a:extLst>
              <a:ext uri="{FF2B5EF4-FFF2-40B4-BE49-F238E27FC236}">
                <a16:creationId xmlns:a16="http://schemas.microsoft.com/office/drawing/2014/main" id="{C8DA1AEE-FE5D-4D41-995B-AD6EBE745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8" y="1020417"/>
            <a:ext cx="7225748" cy="481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0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4298</TotalTime>
  <Words>1057</Words>
  <Application>Microsoft Office PowerPoint</Application>
  <PresentationFormat>Widescreen</PresentationFormat>
  <Paragraphs>230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Montserrat</vt:lpstr>
      <vt:lpstr>Office Theme</vt:lpstr>
      <vt:lpstr>1_Office Theme</vt:lpstr>
      <vt:lpstr>PowerPoint Presentation</vt:lpstr>
      <vt:lpstr>Our Agenda</vt:lpstr>
      <vt:lpstr>2025 Federal Income Tax Brackets for Individuals</vt:lpstr>
      <vt:lpstr>2025 Federal Income Tax Brackets for Trusts &amp; Estates</vt:lpstr>
      <vt:lpstr>PowerPoint Presentation</vt:lpstr>
      <vt:lpstr>Understanding the OB3 Act Charitable Contributions</vt:lpstr>
      <vt:lpstr>Understanding the OB3 Act Overall Limit on Itemized Deductions</vt:lpstr>
      <vt:lpstr>Understanding the OB3 Act Example of 2026 Charitable Contribution</vt:lpstr>
      <vt:lpstr>There’s still a cap on the deduction for  STATE AND  LOCAL  TAXES</vt:lpstr>
      <vt:lpstr>Understanding the OB3 Act Deduction for Personal SALT</vt:lpstr>
      <vt:lpstr>PowerPoint Presentation</vt:lpstr>
      <vt:lpstr>Estate Planning Templates for Married Couples</vt:lpstr>
      <vt:lpstr>PLANNING PARADIGMS FOR MARRIED COUPLES</vt:lpstr>
      <vt:lpstr>PLANNING PARADIGMS FOR MARRIED COUPLES</vt:lpstr>
      <vt:lpstr>PLANNING PARADIGMS FOR MARRIED COUPLES</vt:lpstr>
      <vt:lpstr>PLANNING PARADIGMS FOR MARRIED COUPLES</vt:lpstr>
      <vt:lpstr>Spousal Lifetime Access Trusts (SLATs)</vt:lpstr>
      <vt:lpstr>Spousal Lifetime Access Trusts (SLATs)</vt:lpstr>
      <vt:lpstr>Other Ideas for Planning in the Current Climate</vt:lpstr>
      <vt:lpstr>Charitable Remainder Trusts for Retirement Plans </vt:lpstr>
      <vt:lpstr>PowerPoint Presentation</vt:lpstr>
      <vt:lpstr>Charitable Remainder Trusts for Retirement Plans </vt:lpstr>
      <vt:lpstr>Ideas for Maximizing Stepped-Up Basis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the Cool Kids Are Doing  in Estate Planning</dc:title>
  <dc:creator>Sam Donaldson</dc:creator>
  <cp:lastModifiedBy>Greg Koseluk</cp:lastModifiedBy>
  <cp:revision>168</cp:revision>
  <cp:lastPrinted>2023-10-03T20:03:18Z</cp:lastPrinted>
  <dcterms:created xsi:type="dcterms:W3CDTF">2020-07-04T14:43:52Z</dcterms:created>
  <dcterms:modified xsi:type="dcterms:W3CDTF">2025-10-07T15:40:45Z</dcterms:modified>
</cp:coreProperties>
</file>